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2"/>
  </p:notesMasterIdLst>
  <p:sldIdLst>
    <p:sldId id="326" r:id="rId3"/>
    <p:sldId id="294" r:id="rId4"/>
    <p:sldId id="292" r:id="rId5"/>
    <p:sldId id="295" r:id="rId6"/>
    <p:sldId id="271" r:id="rId7"/>
    <p:sldId id="296" r:id="rId8"/>
    <p:sldId id="276" r:id="rId9"/>
    <p:sldId id="297" r:id="rId10"/>
    <p:sldId id="301" r:id="rId11"/>
    <p:sldId id="302" r:id="rId12"/>
    <p:sldId id="318" r:id="rId13"/>
    <p:sldId id="299" r:id="rId14"/>
    <p:sldId id="304" r:id="rId15"/>
    <p:sldId id="319" r:id="rId16"/>
    <p:sldId id="320" r:id="rId17"/>
    <p:sldId id="305" r:id="rId18"/>
    <p:sldId id="306" r:id="rId19"/>
    <p:sldId id="313" r:id="rId20"/>
    <p:sldId id="32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30F039"/>
    <a:srgbClr val="B92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7BAC-84A7-4F3E-8E1C-7263F644614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B9721-0371-4248-8925-69F12C22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4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64D34339-7856-4708-9B7F-DC285D4A520F}" type="slidenum">
              <a:rPr lang="en-US" altLang="en-US" smtClean="0">
                <a:latin typeface="Arial" charset="0"/>
              </a:rPr>
              <a:pPr eaLnBrk="1" hangingPunct="1"/>
              <a:t>3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9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9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7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2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0983109-BCEB-45B3-94F8-AB7045A155FB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211E2FA0-6A27-4894-BCA5-731AA283E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2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D8729FD3-1C71-4BC3-A804-D82CC474AD82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CCC27AC3-F395-4376-A1A2-3DC59ECD9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D02378C-8AAB-4DB0-9D6E-281BE83DA7BD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0668401-F584-4D46-A7B4-060E6DB4A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10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64E8513-4A81-40FA-BFAE-B9FFFCFB385E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B50027B-00CC-4DE1-87D9-38868F330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3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B16E1532-703C-4BD1-B865-3F82F0C38321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D997B047-2B68-4CB2-AB21-775215302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5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66DCC31-D978-45AC-AE42-70378B26A691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31BA26A-F401-413D-A262-18A7C479A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6CCECCB-C180-46B2-B5F1-C1EE061CB6EB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E038D4E-0249-40CF-8F40-9B08C61E4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34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8BC6676-7177-4EE5-915E-2237A9BC1476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4787D09-8B44-458A-9B68-0DD9232E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4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4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C1BB7210-3633-453D-9FEA-4CBF5B750EA6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21AF8CE-D36A-4B5F-8F0E-7C4BC15B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65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CD0DA4B-FEA8-4F5E-BB26-DC1AFA335D6D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B632365-272E-4081-B33F-E41C696BA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13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59AF1B7-E41A-427C-AE5F-23E646B06FA0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25D9F14-5D9E-4F12-B04C-FC356735F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0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9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4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0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9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EAAB-AF27-4CFD-8229-DE3C40601F5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859D1011-72A7-45C9-906C-E651607824DE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4FB3FC46-2BF3-4F81-B56C-D58E5162E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8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YouTube%20-%20Ng&#224;y%20M&#249;a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OSHIBA\Downloads\Hinh dong\Pictur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0907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8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94400"/>
            <a:ext cx="938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9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65763"/>
            <a:ext cx="79216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0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57863"/>
            <a:ext cx="8366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2" descr="Daolua1-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072063"/>
            <a:ext cx="6334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3" descr="Daolua1-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586288"/>
            <a:ext cx="5492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4" descr="Daolua1-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76700"/>
            <a:ext cx="5286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6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3538">
            <a:off x="7762875" y="5407026"/>
            <a:ext cx="1266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7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634">
            <a:off x="6962775" y="5967413"/>
            <a:ext cx="10271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8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3886">
            <a:off x="8277225" y="4741863"/>
            <a:ext cx="9906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THAY CO CHO EM MX (1)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243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2"/>
          <p:cNvSpPr>
            <a:spLocks noChangeArrowheads="1"/>
          </p:cNvSpPr>
          <p:nvPr/>
        </p:nvSpPr>
        <p:spPr bwMode="auto">
          <a:xfrm>
            <a:off x="2057400" y="304800"/>
            <a:ext cx="5303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rPr>
              <a:t>PHÒNG GD &amp; ĐT HUYỆN THANH TRÌ</a:t>
            </a:r>
            <a:endParaRPr lang="vi-VN" sz="2000" b="1" smtClean="0">
              <a:solidFill>
                <a:srgbClr val="0000FF"/>
              </a:solidFill>
              <a:latin typeface="Times New Roman" pitchFamily="18" charset="0"/>
              <a:ea typeface="MS PGothic" pitchFamily="34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rPr>
              <a:t>TRƯỜNG THCS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rPr>
              <a:t>NGỌC HỒI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350" y="1524003"/>
            <a:ext cx="8534400" cy="47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GDCD 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NGUYỄN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 HÀ</a:t>
            </a:r>
            <a:endParaRPr 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8A4</a:t>
            </a:r>
            <a:endParaRPr 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</a:t>
            </a:r>
            <a:endParaRPr lang="en-US" sz="2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2752"/>
            <a:ext cx="4762500" cy="333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" y="0"/>
            <a:ext cx="36576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49" y="92752"/>
            <a:ext cx="4853271" cy="6612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95" y="-29824"/>
            <a:ext cx="484702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9980" y="4514538"/>
            <a:ext cx="391618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52400" y="-42863"/>
            <a:ext cx="8839200" cy="83026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 /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sgk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2400" y="779905"/>
          <a:ext cx="8839200" cy="6465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3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5636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Luôn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0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00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Luôn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phấn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vươn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00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Sẵn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quà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xén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nhằm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92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đ)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Sẵn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gặp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978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e)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0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g)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nhắc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lưỡng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26242" y="822657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" y="45720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" y="25781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" y="58674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16"/>
            <a:ext cx="9136882" cy="6891384"/>
          </a:xfrm>
          <a:prstGeom prst="rect">
            <a:avLst/>
          </a:prstGeom>
        </p:spPr>
      </p:pic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457200" y="3276600"/>
            <a:ext cx="1981200" cy="1200329"/>
          </a:xfrm>
          <a:prstGeom prst="rect">
            <a:avLst/>
          </a:prstGeom>
          <a:ln>
            <a:solidFill>
              <a:srgbClr val="00B0F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</a:rPr>
              <a:t>Ý NGHĨA</a:t>
            </a:r>
            <a:endParaRPr lang="vi-VN" sz="3600" dirty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609600"/>
            <a:ext cx="7396163" cy="92392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124200" y="2105088"/>
            <a:ext cx="2537460" cy="646331"/>
          </a:xfrm>
          <a:prstGeom prst="rect">
            <a:avLst/>
          </a:prstGeom>
          <a:ln>
            <a:solidFill>
              <a:srgbClr val="00B0F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</a:rPr>
              <a:t>Thanh </a:t>
            </a:r>
            <a:r>
              <a:rPr lang="en-US" sz="3600" dirty="0" err="1" smtClean="0">
                <a:latin typeface="Times New Roman" pitchFamily="18" charset="0"/>
              </a:rPr>
              <a:t>thản</a:t>
            </a:r>
            <a:endParaRPr lang="vi-VN" sz="3600" dirty="0">
              <a:latin typeface="Times New Roman" pitchFamily="18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126580" y="3322982"/>
            <a:ext cx="5638800" cy="646331"/>
          </a:xfrm>
          <a:prstGeom prst="rect">
            <a:avLst/>
          </a:prstGeom>
          <a:ln>
            <a:solidFill>
              <a:srgbClr val="00B0F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latin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</a:rPr>
              <a:t> tin </a:t>
            </a:r>
            <a:r>
              <a:rPr lang="en-US" sz="3600" dirty="0" err="1" smtClean="0">
                <a:latin typeface="Times New Roman" pitchFamily="18" charset="0"/>
              </a:rPr>
              <a:t>cậy</a:t>
            </a:r>
            <a:r>
              <a:rPr lang="en-US" sz="3600" dirty="0" smtClean="0">
                <a:latin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</a:rPr>
              <a:t>quý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trọng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110948" y="4648200"/>
            <a:ext cx="5883965" cy="1200329"/>
          </a:xfrm>
          <a:prstGeom prst="rect">
            <a:avLst/>
          </a:prstGeom>
          <a:ln>
            <a:solidFill>
              <a:srgbClr val="00B0F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latin typeface="Times New Roman" pitchFamily="18" charset="0"/>
              </a:rPr>
              <a:t>Góp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</a:rPr>
              <a:t> XH </a:t>
            </a:r>
            <a:r>
              <a:rPr lang="en-US" sz="3600" dirty="0" err="1" smtClean="0">
                <a:latin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14339" idx="3"/>
            <a:endCxn id="5" idx="1"/>
          </p:cNvCxnSpPr>
          <p:nvPr/>
        </p:nvCxnSpPr>
        <p:spPr>
          <a:xfrm flipV="1">
            <a:off x="2438400" y="2428254"/>
            <a:ext cx="685800" cy="1448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339" idx="3"/>
            <a:endCxn id="6" idx="1"/>
          </p:cNvCxnSpPr>
          <p:nvPr/>
        </p:nvCxnSpPr>
        <p:spPr>
          <a:xfrm flipV="1">
            <a:off x="2438400" y="3646148"/>
            <a:ext cx="688180" cy="230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4339" idx="3"/>
          </p:cNvCxnSpPr>
          <p:nvPr/>
        </p:nvCxnSpPr>
        <p:spPr>
          <a:xfrm>
            <a:off x="2438400" y="3876765"/>
            <a:ext cx="672548" cy="1371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5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04800" y="372268"/>
            <a:ext cx="8839200" cy="83099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18146"/>
              </p:ext>
            </p:extLst>
          </p:nvPr>
        </p:nvGraphicFramePr>
        <p:xfrm>
          <a:off x="292308" y="1219200"/>
          <a:ext cx="8839200" cy="50902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9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Bích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xin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nâng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tuyển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 Ai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quà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nghèo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chặt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753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nhặt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8711050" y="1904375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017721" y="3429000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588813" y="4512664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040056" y="5486400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3" y="36443"/>
            <a:ext cx="8971472" cy="6781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5913" y="400615"/>
            <a:ext cx="71345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2200" b="1" dirty="0" smtClean="0">
                <a:solidFill>
                  <a:srgbClr val="262626"/>
                </a:solidFill>
                <a:latin typeface="+mj-lt"/>
              </a:rPr>
              <a:t>.</a:t>
            </a:r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Trung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thực: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k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hông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nói thêu dệt,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k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hông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nói lưỡi 2 chiều,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k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hông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dối trá, ngụy biện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,</a:t>
            </a:r>
            <a:r>
              <a:rPr lang="en-US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lừa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người trên gạt người dưới </a:t>
            </a:r>
            <a:br>
              <a:rPr lang="vi-VN" sz="2200" dirty="0">
                <a:solidFill>
                  <a:srgbClr val="262626"/>
                </a:solidFill>
                <a:latin typeface="+mj-lt"/>
              </a:rPr>
            </a:br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2.Siêng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năng: 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chăm</a:t>
            </a:r>
            <a:r>
              <a:rPr lang="en-US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học tập</a:t>
            </a:r>
            <a:r>
              <a:rPr lang="en-US" sz="2200" dirty="0" smtClean="0">
                <a:solidFill>
                  <a:srgbClr val="262626"/>
                </a:solidFill>
                <a:latin typeface="+mj-lt"/>
              </a:rPr>
              <a:t>,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làm việc có ích.</a:t>
            </a:r>
            <a:br>
              <a:rPr lang="vi-VN" sz="2200" dirty="0">
                <a:solidFill>
                  <a:srgbClr val="262626"/>
                </a:solidFill>
                <a:latin typeface="+mj-lt"/>
              </a:rPr>
            </a:br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2200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hanh liêm: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Không</a:t>
            </a:r>
            <a:r>
              <a:rPr lang="en-US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tham</a:t>
            </a:r>
            <a:r>
              <a:rPr lang="en-US" sz="2200" dirty="0" smtClean="0">
                <a:solidFill>
                  <a:srgbClr val="262626"/>
                </a:solidFill>
                <a:latin typeface="+mj-lt"/>
              </a:rPr>
              <a:t> lam,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k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hông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thấy lợi sáng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mắt</a:t>
            </a:r>
            <a:r>
              <a:rPr lang="en-US" sz="2200" dirty="0" smtClean="0">
                <a:solidFill>
                  <a:srgbClr val="262626"/>
                </a:solidFill>
                <a:latin typeface="+mj-lt"/>
              </a:rPr>
              <a:t>, 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không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ăn hối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lộ</a:t>
            </a:r>
            <a:r>
              <a:rPr lang="en-US" sz="2200" dirty="0" smtClean="0">
                <a:solidFill>
                  <a:srgbClr val="262626"/>
                </a:solidFill>
                <a:latin typeface="+mj-lt"/>
              </a:rPr>
              <a:t> ….</a:t>
            </a:r>
          </a:p>
          <a:p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4.</a:t>
            </a:r>
            <a:r>
              <a:rPr lang="en-US" sz="2200" b="1" dirty="0" err="1" smtClean="0">
                <a:solidFill>
                  <a:srgbClr val="FF0000"/>
                </a:solidFill>
                <a:latin typeface="+mj-lt"/>
              </a:rPr>
              <a:t>Nhân</a:t>
            </a:r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ái: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yêu thương, quan tâm 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moi</a:t>
            </a:r>
            <a:r>
              <a:rPr lang="en-US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người</a:t>
            </a:r>
            <a:r>
              <a:rPr lang="en-US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xung</a:t>
            </a:r>
            <a:r>
              <a:rPr lang="en-US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quanh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/>
            </a:r>
            <a:br>
              <a:rPr lang="vi-VN" sz="2200" dirty="0">
                <a:solidFill>
                  <a:srgbClr val="262626"/>
                </a:solidFill>
                <a:latin typeface="+mj-lt"/>
              </a:rPr>
            </a:br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5.Dũng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cảm</a:t>
            </a:r>
            <a:r>
              <a:rPr lang="vi-VN" sz="22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thấy khó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k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hông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sợ, thấy bại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k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hông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 n</a:t>
            </a:r>
            <a:r>
              <a:rPr lang="en-US" sz="2200" dirty="0" smtClean="0">
                <a:solidFill>
                  <a:srgbClr val="262626"/>
                </a:solidFill>
                <a:latin typeface="+mj-lt"/>
              </a:rPr>
              <a:t>ả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n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, dũng cảm tiến bước bất chấp trở ngại, bất chấp mọi sự công kích phá đám của kẻ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xấu</a:t>
            </a:r>
            <a:r>
              <a:rPr lang="en-US" sz="2200" dirty="0" smtClean="0">
                <a:solidFill>
                  <a:srgbClr val="262626"/>
                </a:solidFill>
                <a:latin typeface="+mj-lt"/>
              </a:rPr>
              <a:t>.</a:t>
            </a:r>
            <a:endParaRPr lang="vi-VN" sz="2200" dirty="0">
              <a:solidFill>
                <a:srgbClr val="262626"/>
              </a:solidFill>
              <a:latin typeface="+mj-lt"/>
            </a:endParaRPr>
          </a:p>
          <a:p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6.Độc 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lập,tự chủ</a:t>
            </a:r>
            <a:r>
              <a:rPr lang="vi-VN" sz="22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k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hông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đồng lõa với bọn người tham ô,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k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hông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đồng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tình</a:t>
            </a:r>
            <a:r>
              <a:rPr lang="en-US" sz="2200" dirty="0" smtClean="0">
                <a:solidFill>
                  <a:srgbClr val="262626"/>
                </a:solidFill>
                <a:latin typeface="+mj-lt"/>
              </a:rPr>
              <a:t>,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tìm cách ngăn chặn phá hủy mọi mưu tính gây hại của bọn người này đối với dân, với nước.</a:t>
            </a:r>
            <a:br>
              <a:rPr lang="vi-VN" sz="2200" dirty="0">
                <a:solidFill>
                  <a:srgbClr val="262626"/>
                </a:solidFill>
                <a:latin typeface="+mj-lt"/>
              </a:rPr>
            </a:br>
            <a:r>
              <a:rPr lang="vi-VN" sz="2200" b="1" dirty="0">
                <a:solidFill>
                  <a:srgbClr val="FF0000"/>
                </a:solidFill>
                <a:latin typeface="+mj-lt"/>
              </a:rPr>
              <a:t>7. Trung, tín</a:t>
            </a:r>
            <a:r>
              <a:rPr lang="vi-VN" sz="2200" b="1" dirty="0">
                <a:solidFill>
                  <a:srgbClr val="262626"/>
                </a:solidFill>
                <a:latin typeface="+mj-lt"/>
              </a:rPr>
              <a:t>: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đã hứa giữ lời, giữ uy tín 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k</a:t>
            </a:r>
            <a:r>
              <a:rPr lang="en-US" sz="2200" dirty="0" err="1" smtClean="0">
                <a:solidFill>
                  <a:srgbClr val="262626"/>
                </a:solidFill>
                <a:latin typeface="+mj-lt"/>
              </a:rPr>
              <a:t>hông</a:t>
            </a:r>
            <a:r>
              <a:rPr lang="vi-VN" sz="2200" dirty="0" smtClean="0">
                <a:solidFill>
                  <a:srgbClr val="262626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262626"/>
                </a:solidFill>
                <a:latin typeface="+mj-lt"/>
              </a:rPr>
              <a:t>làm mất lòng tin của người khác dành cho mình...</a:t>
            </a:r>
            <a:endParaRPr lang="vi-VN" sz="2200" b="0" i="0" dirty="0">
              <a:solidFill>
                <a:srgbClr val="262626"/>
              </a:solidFill>
              <a:effectLst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7218" y="1524000"/>
            <a:ext cx="8005763" cy="258532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46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2209800"/>
            <a:ext cx="463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304800"/>
            <a:ext cx="3698081" cy="92333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2813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GVCN.</a:t>
            </a:r>
          </a:p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06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066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1236687"/>
            <a:ext cx="3200400" cy="534650"/>
          </a:xfrm>
          <a:prstGeom prst="rect">
            <a:avLst/>
          </a:prstGeom>
          <a:solidFill>
            <a:srgbClr val="30F0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52" y="1802342"/>
            <a:ext cx="8242506" cy="16826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4600" y="2021686"/>
            <a:ext cx="2635146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3962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6455" y="4535082"/>
            <a:ext cx="30861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" y="5486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tin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5486400"/>
            <a:ext cx="3429000" cy="6858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0952" y="32004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6105" y="3252190"/>
            <a:ext cx="1066800" cy="6649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endParaRPr lang="en-US" sz="4800" b="0">
              <a:effectLst/>
            </a:endParaRPr>
          </a:p>
        </p:txBody>
      </p:sp>
      <p:pic>
        <p:nvPicPr>
          <p:cNvPr id="250884" name="Picture 4" descr="N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0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762000" y="918547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HƯỚNG DẪN HS HỌC Ở 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626433"/>
            <a:ext cx="6781800" cy="30469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+mj-lt"/>
              </a:rPr>
              <a:t>-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bài, làm bài tập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SGK.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gương sống liêm khiết và nêu phương hướng học tập, rèn luyện tính liêm khiết của bản thân 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649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endParaRPr lang="en-US" sz="4800">
              <a:solidFill>
                <a:prstClr val="black"/>
              </a:solidFill>
            </a:endParaRPr>
          </a:p>
        </p:txBody>
      </p:sp>
      <p:pic>
        <p:nvPicPr>
          <p:cNvPr id="250884" name="Picture 4" descr="N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69109"/>
            <a:ext cx="717531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743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228600"/>
            <a:ext cx="9144000" cy="6858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100" y="12192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s-E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s-E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s-E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s-E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s-E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s-E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s-E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s-E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s-E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i="1" dirty="0" smtClean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Minh: 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6, tr.117)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863"/>
            <a:ext cx="8382000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768350" y="2284413"/>
            <a:ext cx="1043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914400" y="711200"/>
            <a:ext cx="7426325" cy="642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96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TIẾT 2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. 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 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2: LIÊM KHIẾT</a:t>
            </a:r>
            <a:endParaRPr 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1200" smtClean="0">
                <a:latin typeface="Arial" charset="0"/>
              </a:rPr>
              <a:t>3</a:t>
            </a:r>
          </a:p>
        </p:txBody>
      </p:sp>
      <p:pic>
        <p:nvPicPr>
          <p:cNvPr id="9222" name="Picture 8" descr="35064271_1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19650"/>
            <a:ext cx="259238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593850" y="1895475"/>
            <a:ext cx="5715000" cy="206210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rgbClr val="0000CC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itchFamily="34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defRPr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defRPr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683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2830" y="67703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27432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30" y="1676400"/>
            <a:ext cx="2483370" cy="396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8905"/>
            <a:ext cx="2438400" cy="3969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" y="5650308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Quy-ri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371600"/>
            <a:ext cx="2362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Quy-ri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819400"/>
            <a:ext cx="3200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ra-đi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ra-đi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4438" y="2773740"/>
            <a:ext cx="2057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2743200"/>
            <a:ext cx="2514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1" y="5105400"/>
            <a:ext cx="2590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5029201"/>
            <a:ext cx="58674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lam…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76400" y="2133600"/>
            <a:ext cx="5981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58100" y="2133600"/>
            <a:ext cx="0" cy="693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>
            <a:off x="4762500" y="1833265"/>
            <a:ext cx="31921" cy="99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76400" y="2133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62800" y="4343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95800" y="4343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2"/>
          </p:cNvCxnSpPr>
          <p:nvPr/>
        </p:nvCxnSpPr>
        <p:spPr>
          <a:xfrm>
            <a:off x="1752600" y="4389060"/>
            <a:ext cx="0" cy="640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1371600" y="6305729"/>
            <a:ext cx="1981200" cy="1712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90900" y="6204008"/>
            <a:ext cx="2438400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LIÊM KHIẾT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Elbow Connector 62"/>
          <p:cNvCxnSpPr/>
          <p:nvPr/>
        </p:nvCxnSpPr>
        <p:spPr>
          <a:xfrm rot="10800000" flipV="1">
            <a:off x="5867400" y="5486400"/>
            <a:ext cx="1295400" cy="990600"/>
          </a:xfrm>
          <a:prstGeom prst="bentConnector3">
            <a:avLst>
              <a:gd name="adj1" fmla="val 4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5240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371600"/>
            <a:ext cx="2362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819400"/>
            <a:ext cx="3200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4438" y="2773740"/>
            <a:ext cx="2057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2743200"/>
            <a:ext cx="2514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76400" y="2133600"/>
            <a:ext cx="5981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58100" y="2133600"/>
            <a:ext cx="0" cy="693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>
            <a:off x="4762500" y="1833265"/>
            <a:ext cx="31921" cy="99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76400" y="2133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5240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438400" y="4290536"/>
            <a:ext cx="6172200" cy="1828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59928" y="4727882"/>
            <a:ext cx="5913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lam,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8" grpId="0" animBg="1"/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4600" y="1091838"/>
            <a:ext cx="40386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khước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819400"/>
            <a:ext cx="1905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sộ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2743200"/>
            <a:ext cx="3352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2743200"/>
            <a:ext cx="28956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tướng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4353289"/>
            <a:ext cx="81534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00" y="21336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010400" y="2133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48200" y="18288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24000" y="2133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45719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876800"/>
            <a:ext cx="8686800" cy="132343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2295"/>
            <a:ext cx="27432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30" y="312295"/>
            <a:ext cx="248337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2438400" cy="3969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4286203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Quy-ri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533" y="4837837"/>
            <a:ext cx="886293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lam,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hám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" y="78938"/>
            <a:ext cx="9114183" cy="6855261"/>
          </a:xfrm>
          <a:prstGeom prst="rect">
            <a:avLst/>
          </a:prstGeom>
        </p:spPr>
      </p:pic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1058741" y="1385771"/>
            <a:ext cx="388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Khái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niệm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104" y="457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691" y="2205911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819" y="291379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3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966</Words>
  <Application>Microsoft Office PowerPoint</Application>
  <PresentationFormat>On-screen Show (4:3)</PresentationFormat>
  <Paragraphs>93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208</cp:revision>
  <dcterms:created xsi:type="dcterms:W3CDTF">2015-08-02T01:05:11Z</dcterms:created>
  <dcterms:modified xsi:type="dcterms:W3CDTF">2021-09-28T14:08:40Z</dcterms:modified>
</cp:coreProperties>
</file>